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34" r:id="rId2"/>
    <p:sldId id="550" r:id="rId3"/>
    <p:sldId id="551" r:id="rId4"/>
    <p:sldId id="523" r:id="rId5"/>
    <p:sldId id="535" r:id="rId6"/>
    <p:sldId id="524" r:id="rId7"/>
    <p:sldId id="451" r:id="rId8"/>
    <p:sldId id="476" r:id="rId9"/>
    <p:sldId id="549" r:id="rId10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B61C20"/>
    <a:srgbClr val="0E2138"/>
    <a:srgbClr val="D6AD00"/>
    <a:srgbClr val="FBE6B3"/>
    <a:srgbClr val="FFFFEB"/>
    <a:srgbClr val="FFF9E1"/>
    <a:srgbClr val="F6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95501" autoAdjust="0"/>
  </p:normalViewPr>
  <p:slideViewPr>
    <p:cSldViewPr>
      <p:cViewPr varScale="1">
        <p:scale>
          <a:sx n="147" d="100"/>
          <a:sy n="147" d="100"/>
        </p:scale>
        <p:origin x="88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103;%20&#1088;&#1072;&#1073;&#1086;&#1090;&#1072;\&#1084;&#1072;&#1088;&#1090;\&#1080;&#1079;&#1085;&#1086;&#1089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90"/>
      <c:rotY val="40"/>
      <c:rAngAx val="1"/>
    </c:view3D>
    <c:floor>
      <c:thickness val="0"/>
      <c:spPr>
        <a:solidFill>
          <a:srgbClr val="FFC0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349864161716617E-2"/>
          <c:y val="1.4173576561636267E-2"/>
          <c:w val="0.94634525947420645"/>
          <c:h val="0.82741915966971791"/>
        </c:manualLayout>
      </c:layout>
      <c:bar3DChart>
        <c:barDir val="col"/>
        <c:grouping val="stacked"/>
        <c:varyColors val="0"/>
        <c:ser>
          <c:idx val="1"/>
          <c:order val="1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Лист1!$A$2:$A$37</c:f>
            </c:multiLvlStrRef>
          </c:cat>
          <c:val>
            <c:numRef>
              <c:f>Лист1!$B$2:$B$37</c:f>
            </c:numRef>
          </c:val>
          <c:extLst>
            <c:ext xmlns:c16="http://schemas.microsoft.com/office/drawing/2014/chart" uri="{C3380CC4-5D6E-409C-BE32-E72D297353CC}">
              <c16:uniqueId val="{00000000-E0FE-4340-8015-C256044BF0C3}"/>
            </c:ext>
          </c:extLst>
        </c:ser>
        <c:ser>
          <c:idx val="0"/>
          <c:order val="0"/>
          <c:spPr>
            <a:gradFill>
              <a:gsLst>
                <a:gs pos="0">
                  <a:srgbClr val="00B050"/>
                </a:gs>
                <a:gs pos="50000">
                  <a:srgbClr val="FFC000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3958880139983494E-3"/>
                  <c:y val="-0.345473829886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FE-4340-8015-C256044BF0C3}"/>
                </c:ext>
              </c:extLst>
            </c:dLbl>
            <c:dLbl>
              <c:idx val="1"/>
              <c:layout>
                <c:manualLayout>
                  <c:x val="1.5310586176728403E-4"/>
                  <c:y val="-0.33708969334971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FE-4340-8015-C256044BF0C3}"/>
                </c:ext>
              </c:extLst>
            </c:dLbl>
            <c:dLbl>
              <c:idx val="2"/>
              <c:layout>
                <c:manualLayout>
                  <c:x val="1.5861767279090725E-3"/>
                  <c:y val="-0.32108507622942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FE-4340-8015-C256044BF0C3}"/>
                </c:ext>
              </c:extLst>
            </c:dLbl>
            <c:dLbl>
              <c:idx val="3"/>
              <c:layout>
                <c:manualLayout>
                  <c:x val="1.5570866141733023E-3"/>
                  <c:y val="-0.310449507151558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FE-4340-8015-C256044BF0C3}"/>
                </c:ext>
              </c:extLst>
            </c:dLbl>
            <c:dLbl>
              <c:idx val="4"/>
              <c:layout>
                <c:manualLayout>
                  <c:x val="1.0214348206474191E-4"/>
                  <c:y val="-0.31363484344390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FE-4340-8015-C256044BF0C3}"/>
                </c:ext>
              </c:extLst>
            </c:dLbl>
            <c:dLbl>
              <c:idx val="5"/>
              <c:layout>
                <c:manualLayout>
                  <c:x val="1.4621609798776491E-4"/>
                  <c:y val="-0.30483719392286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FE-4340-8015-C256044BF0C3}"/>
                </c:ext>
              </c:extLst>
            </c:dLbl>
            <c:dLbl>
              <c:idx val="6"/>
              <c:layout>
                <c:manualLayout>
                  <c:x val="2.1937882764656887E-4"/>
                  <c:y val="-0.30315438902607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FE-4340-8015-C256044BF0C3}"/>
                </c:ext>
              </c:extLst>
            </c:dLbl>
            <c:dLbl>
              <c:idx val="7"/>
              <c:layout>
                <c:manualLayout>
                  <c:x val="2.6345144356956627E-4"/>
                  <c:y val="-0.29360821668837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FE-4340-8015-C256044BF0C3}"/>
                </c:ext>
              </c:extLst>
            </c:dLbl>
            <c:dLbl>
              <c:idx val="8"/>
              <c:layout>
                <c:manualLayout>
                  <c:x val="-1.1916010498688591E-3"/>
                  <c:y val="-0.29077302336632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FE-4340-8015-C256044BF0C3}"/>
                </c:ext>
              </c:extLst>
            </c:dLbl>
            <c:dLbl>
              <c:idx val="9"/>
              <c:layout>
                <c:manualLayout>
                  <c:x val="-1.1695100612424355E-3"/>
                  <c:y val="-0.28909040763375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FE-4340-8015-C256044BF0C3}"/>
                </c:ext>
              </c:extLst>
            </c:dLbl>
            <c:dLbl>
              <c:idx val="10"/>
              <c:layout>
                <c:manualLayout>
                  <c:x val="-1.2136920384951879E-3"/>
                  <c:y val="-0.29214938222749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FE-4340-8015-C256044BF0C3}"/>
                </c:ext>
              </c:extLst>
            </c:dLbl>
            <c:dLbl>
              <c:idx val="11"/>
              <c:layout>
                <c:manualLayout>
                  <c:x val="-2.5583989501312492E-3"/>
                  <c:y val="-0.28319661804641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FE-4340-8015-C256044BF0C3}"/>
                </c:ext>
              </c:extLst>
            </c:dLbl>
            <c:dLbl>
              <c:idx val="12"/>
              <c:layout>
                <c:manualLayout>
                  <c:x val="-2.6897419072617903E-3"/>
                  <c:y val="-0.27302260966419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FE-4340-8015-C256044BF0C3}"/>
                </c:ext>
              </c:extLst>
            </c:dLbl>
            <c:dLbl>
              <c:idx val="13"/>
              <c:layout>
                <c:manualLayout>
                  <c:x val="-2.6536526684166092E-3"/>
                  <c:y val="-0.27308560134929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FE-4340-8015-C256044BF0C3}"/>
                </c:ext>
              </c:extLst>
            </c:dLbl>
            <c:dLbl>
              <c:idx val="14"/>
              <c:layout>
                <c:manualLayout>
                  <c:x val="-3.9475065616800921E-3"/>
                  <c:y val="-0.27295337555985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FE-4340-8015-C256044BF0C3}"/>
                </c:ext>
              </c:extLst>
            </c:dLbl>
            <c:dLbl>
              <c:idx val="15"/>
              <c:layout>
                <c:manualLayout>
                  <c:x val="-3.5593832020999389E-3"/>
                  <c:y val="-0.27295337555985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0FE-4340-8015-C256044BF0C3}"/>
                </c:ext>
              </c:extLst>
            </c:dLbl>
            <c:dLbl>
              <c:idx val="16"/>
              <c:layout>
                <c:manualLayout>
                  <c:x val="-3.9914698162730015E-3"/>
                  <c:y val="-0.26485241785924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FE-4340-8015-C256044BF0C3}"/>
                </c:ext>
              </c:extLst>
            </c:dLbl>
            <c:dLbl>
              <c:idx val="17"/>
              <c:layout>
                <c:manualLayout>
                  <c:x val="2.997156605424441E-3"/>
                  <c:y val="-0.26550900686514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0FE-4340-8015-C256044BF0C3}"/>
                </c:ext>
              </c:extLst>
            </c:dLbl>
            <c:dLbl>
              <c:idx val="18"/>
              <c:layout>
                <c:manualLayout>
                  <c:x val="1.6812117235346538E-3"/>
                  <c:y val="-0.25655624268407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FE-4340-8015-C256044BF0C3}"/>
                </c:ext>
              </c:extLst>
            </c:dLbl>
            <c:dLbl>
              <c:idx val="19"/>
              <c:layout>
                <c:manualLayout>
                  <c:x val="2.1941163604551101E-3"/>
                  <c:y val="-0.26190259102016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0FE-4340-8015-C256044BF0C3}"/>
                </c:ext>
              </c:extLst>
            </c:dLbl>
            <c:dLbl>
              <c:idx val="20"/>
              <c:layout>
                <c:manualLayout>
                  <c:x val="1.6082677165354963E-3"/>
                  <c:y val="-0.26229926838846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0FE-4340-8015-C256044BF0C3}"/>
                </c:ext>
              </c:extLst>
            </c:dLbl>
            <c:dLbl>
              <c:idx val="21"/>
              <c:layout>
                <c:manualLayout>
                  <c:x val="1.6523403324585509E-3"/>
                  <c:y val="-0.25568533061743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0FE-4340-8015-C256044BF0C3}"/>
                </c:ext>
              </c:extLst>
            </c:dLbl>
            <c:dLbl>
              <c:idx val="22"/>
              <c:layout>
                <c:manualLayout>
                  <c:x val="1.5861767279090725E-3"/>
                  <c:y val="-0.25568533061743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0FE-4340-8015-C256044BF0C3}"/>
                </c:ext>
              </c:extLst>
            </c:dLbl>
            <c:dLbl>
              <c:idx val="23"/>
              <c:layout>
                <c:manualLayout>
                  <c:x val="2.1937882764656887E-4"/>
                  <c:y val="-0.24439298336944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0FE-4340-8015-C256044BF0C3}"/>
                </c:ext>
              </c:extLst>
            </c:dLbl>
            <c:dLbl>
              <c:idx val="24"/>
              <c:layout>
                <c:manualLayout>
                  <c:x val="2.6345144356956627E-4"/>
                  <c:y val="-0.24979116270165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0FE-4340-8015-C256044BF0C3}"/>
                </c:ext>
              </c:extLst>
            </c:dLbl>
            <c:dLbl>
              <c:idx val="25"/>
              <c:layout>
                <c:manualLayout>
                  <c:x val="2.9943132108487902E-4"/>
                  <c:y val="-0.24985453271520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0FE-4340-8015-C256044BF0C3}"/>
                </c:ext>
              </c:extLst>
            </c:dLbl>
            <c:dLbl>
              <c:idx val="26"/>
              <c:layout>
                <c:manualLayout>
                  <c:x val="5.7749343832019994E-3"/>
                  <c:y val="-0.22880187923302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0FE-4340-8015-C256044BF0C3}"/>
                </c:ext>
              </c:extLst>
            </c:dLbl>
            <c:dLbl>
              <c:idx val="27"/>
              <c:layout>
                <c:manualLayout>
                  <c:x val="5.8699693788276533E-3"/>
                  <c:y val="-0.22699290180183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0FE-4340-8015-C256044BF0C3}"/>
                </c:ext>
              </c:extLst>
            </c:dLbl>
            <c:dLbl>
              <c:idx val="28"/>
              <c:layout>
                <c:manualLayout>
                  <c:x val="4.3128827646544176E-3"/>
                  <c:y val="-0.22422107849331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0FE-4340-8015-C256044BF0C3}"/>
                </c:ext>
              </c:extLst>
            </c:dLbl>
            <c:dLbl>
              <c:idx val="29"/>
              <c:layout>
                <c:manualLayout>
                  <c:x val="4.4589895013124013E-3"/>
                  <c:y val="-0.2098067649664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0FE-4340-8015-C256044BF0C3}"/>
                </c:ext>
              </c:extLst>
            </c:dLbl>
            <c:dLbl>
              <c:idx val="30"/>
              <c:layout>
                <c:manualLayout>
                  <c:x val="4.3858267716535533E-3"/>
                  <c:y val="-0.21499194538754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0FE-4340-8015-C256044BF0C3}"/>
                </c:ext>
              </c:extLst>
            </c:dLbl>
            <c:dLbl>
              <c:idx val="31"/>
              <c:layout>
                <c:manualLayout>
                  <c:x val="3.7116141732284492E-3"/>
                  <c:y val="-0.21505512623685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0FE-4340-8015-C256044BF0C3}"/>
                </c:ext>
              </c:extLst>
            </c:dLbl>
            <c:dLbl>
              <c:idx val="32"/>
              <c:layout>
                <c:manualLayout>
                  <c:x val="3.0191382327211112E-3"/>
                  <c:y val="-0.20653346731204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0FE-4340-8015-C256044BF0C3}"/>
                </c:ext>
              </c:extLst>
            </c:dLbl>
            <c:dLbl>
              <c:idx val="33"/>
              <c:layout>
                <c:manualLayout>
                  <c:x val="2.9529746281715652E-3"/>
                  <c:y val="-0.20319736713673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0FE-4340-8015-C256044BF0C3}"/>
                </c:ext>
              </c:extLst>
            </c:dLbl>
            <c:dLbl>
              <c:idx val="34"/>
              <c:layout>
                <c:manualLayout>
                  <c:x val="3.9089020122485612E-3"/>
                  <c:y val="-0.18515318140167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0FE-4340-8015-C256044BF0C3}"/>
                </c:ext>
              </c:extLst>
            </c:dLbl>
            <c:dLbl>
              <c:idx val="35"/>
              <c:layout>
                <c:manualLayout>
                  <c:x val="3.6712598425198096E-3"/>
                  <c:y val="-0.18685282191399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0FE-4340-8015-C256044B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t" anchorCtr="0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Лист1!$A$2:$A$37</c:f>
              <c:strCache>
                <c:ptCount val="36"/>
                <c:pt idx="0">
                  <c:v>Кувшиновский</c:v>
                </c:pt>
                <c:pt idx="1">
                  <c:v>Жарковский</c:v>
                </c:pt>
                <c:pt idx="2">
                  <c:v>Удомельский</c:v>
                </c:pt>
                <c:pt idx="3">
                  <c:v>Селижаровский</c:v>
                </c:pt>
                <c:pt idx="4">
                  <c:v>Сонковский</c:v>
                </c:pt>
                <c:pt idx="5">
                  <c:v>Адреапольский</c:v>
                </c:pt>
                <c:pt idx="6">
                  <c:v>Весьегонский</c:v>
                </c:pt>
                <c:pt idx="7">
                  <c:v>Нелидовский</c:v>
                </c:pt>
                <c:pt idx="8">
                  <c:v>Калининский</c:v>
                </c:pt>
                <c:pt idx="9">
                  <c:v>Фировский</c:v>
                </c:pt>
                <c:pt idx="10">
                  <c:v>Торжокский</c:v>
                </c:pt>
                <c:pt idx="11">
                  <c:v>Вышневолоцкий</c:v>
                </c:pt>
                <c:pt idx="12">
                  <c:v>Зубцовский</c:v>
                </c:pt>
                <c:pt idx="13">
                  <c:v>Кашинский</c:v>
                </c:pt>
                <c:pt idx="14">
                  <c:v>Лихославльский</c:v>
                </c:pt>
                <c:pt idx="15">
                  <c:v>Молоковский</c:v>
                </c:pt>
                <c:pt idx="16">
                  <c:v>Осташковский</c:v>
                </c:pt>
                <c:pt idx="17">
                  <c:v>Ржевский</c:v>
                </c:pt>
                <c:pt idx="18">
                  <c:v>Сандовский</c:v>
                </c:pt>
                <c:pt idx="19">
                  <c:v>Максатихинский</c:v>
                </c:pt>
                <c:pt idx="20">
                  <c:v>Старицкий</c:v>
                </c:pt>
                <c:pt idx="21">
                  <c:v>Западнодвинский</c:v>
                </c:pt>
                <c:pt idx="22">
                  <c:v>Краснохолмский</c:v>
                </c:pt>
                <c:pt idx="23">
                  <c:v>Лесной</c:v>
                </c:pt>
                <c:pt idx="24">
                  <c:v>Конаковский</c:v>
                </c:pt>
                <c:pt idx="25">
                  <c:v>Спировский</c:v>
                </c:pt>
                <c:pt idx="26">
                  <c:v>Оленинский</c:v>
                </c:pt>
                <c:pt idx="27">
                  <c:v>Торопецкий</c:v>
                </c:pt>
                <c:pt idx="28">
                  <c:v>Кимрский</c:v>
                </c:pt>
                <c:pt idx="29">
                  <c:v>Пеновский</c:v>
                </c:pt>
                <c:pt idx="30">
                  <c:v>Бежецкий</c:v>
                </c:pt>
                <c:pt idx="31">
                  <c:v>Кесовогорский</c:v>
                </c:pt>
                <c:pt idx="32">
                  <c:v>Рамешковский</c:v>
                </c:pt>
                <c:pt idx="33">
                  <c:v>Бологовский</c:v>
                </c:pt>
                <c:pt idx="34">
                  <c:v>Калязинский</c:v>
                </c:pt>
                <c:pt idx="35">
                  <c:v>Бельский</c:v>
                </c:pt>
              </c:strCache>
            </c:strRef>
          </c:cat>
          <c:val>
            <c:numRef>
              <c:f>Лист1!$B$2:$B$37</c:f>
              <c:numCache>
                <c:formatCode>General</c:formatCode>
                <c:ptCount val="36"/>
                <c:pt idx="0">
                  <c:v>89</c:v>
                </c:pt>
                <c:pt idx="1">
                  <c:v>83</c:v>
                </c:pt>
                <c:pt idx="2">
                  <c:v>80</c:v>
                </c:pt>
                <c:pt idx="3">
                  <c:v>79</c:v>
                </c:pt>
                <c:pt idx="4">
                  <c:v>78</c:v>
                </c:pt>
                <c:pt idx="5">
                  <c:v>77</c:v>
                </c:pt>
                <c:pt idx="6">
                  <c:v>77</c:v>
                </c:pt>
                <c:pt idx="7">
                  <c:v>76</c:v>
                </c:pt>
                <c:pt idx="8">
                  <c:v>73</c:v>
                </c:pt>
                <c:pt idx="9">
                  <c:v>73</c:v>
                </c:pt>
                <c:pt idx="10">
                  <c:v>72</c:v>
                </c:pt>
                <c:pt idx="11">
                  <c:v>71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68</c:v>
                </c:pt>
                <c:pt idx="17">
                  <c:v>68</c:v>
                </c:pt>
                <c:pt idx="18">
                  <c:v>67</c:v>
                </c:pt>
                <c:pt idx="19">
                  <c:v>65</c:v>
                </c:pt>
                <c:pt idx="20">
                  <c:v>65</c:v>
                </c:pt>
                <c:pt idx="21">
                  <c:v>63</c:v>
                </c:pt>
                <c:pt idx="22">
                  <c:v>63</c:v>
                </c:pt>
                <c:pt idx="23">
                  <c:v>62</c:v>
                </c:pt>
                <c:pt idx="24">
                  <c:v>61</c:v>
                </c:pt>
                <c:pt idx="25">
                  <c:v>61</c:v>
                </c:pt>
                <c:pt idx="26">
                  <c:v>55</c:v>
                </c:pt>
                <c:pt idx="27">
                  <c:v>55</c:v>
                </c:pt>
                <c:pt idx="28">
                  <c:v>52</c:v>
                </c:pt>
                <c:pt idx="29">
                  <c:v>52</c:v>
                </c:pt>
                <c:pt idx="30">
                  <c:v>51</c:v>
                </c:pt>
                <c:pt idx="31">
                  <c:v>51</c:v>
                </c:pt>
                <c:pt idx="32">
                  <c:v>50</c:v>
                </c:pt>
                <c:pt idx="33">
                  <c:v>46</c:v>
                </c:pt>
                <c:pt idx="34">
                  <c:v>44</c:v>
                </c:pt>
                <c:pt idx="3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E0FE-4340-8015-C256044BF0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713805232"/>
        <c:axId val="-713804144"/>
        <c:axId val="0"/>
      </c:bar3DChart>
      <c:catAx>
        <c:axId val="-71380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5875">
            <a:solidFill>
              <a:prstClr val="black"/>
            </a:solidFill>
          </a:ln>
        </c:spPr>
        <c:txPr>
          <a:bodyPr/>
          <a:lstStyle/>
          <a:p>
            <a:pPr>
              <a:defRPr sz="1100" b="1"/>
            </a:pPr>
            <a:endParaRPr lang="ru-RU"/>
          </a:p>
        </c:txPr>
        <c:crossAx val="-713804144"/>
        <c:crosses val="autoZero"/>
        <c:auto val="1"/>
        <c:lblAlgn val="ctr"/>
        <c:lblOffset val="100"/>
        <c:noMultiLvlLbl val="0"/>
      </c:catAx>
      <c:valAx>
        <c:axId val="-71380414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ru-RU" sz="1200" dirty="0"/>
                  <a:t>%</a:t>
                </a:r>
              </a:p>
            </c:rich>
          </c:tx>
          <c:layout>
            <c:manualLayout>
              <c:xMode val="edge"/>
              <c:yMode val="edge"/>
              <c:x val="4.1262795275590555E-2"/>
              <c:y val="9.7646570112211787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-713805232"/>
        <c:crosses val="autoZero"/>
        <c:crossBetween val="between"/>
        <c:majorUnit val="20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 w="28575" cmpd="tri"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482" y="0"/>
            <a:ext cx="2946575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1066B1-BEC6-498D-8EF6-A5C938832C15}" type="datetimeFigureOut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576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482" y="9428242"/>
            <a:ext cx="2946575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4352F3-81BF-4160-862B-B3FE6CDD02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77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482" y="0"/>
            <a:ext cx="2946575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8BB2CB-57AF-4A98-8436-BFC253D62FF6}" type="datetimeFigureOut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4122"/>
            <a:ext cx="5438464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576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482" y="9428242"/>
            <a:ext cx="2946575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8F74D1-B9B1-4D6E-B4A6-F6AD67EBA1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262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EAFFC0-634E-4711-AA2D-8487B6659F28}" type="slidenum">
              <a:rPr lang="ru-RU" altLang="ru-RU" smtClean="0">
                <a:latin typeface="Tahoma" panose="020B0604030504040204" pitchFamily="34" charset="0"/>
              </a:rPr>
              <a:pPr/>
              <a:t>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9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BD4ECC-81FF-460E-AA0A-F489DBC7BA6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0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BBEC-0623-4BC5-BB3D-1E2C8CE30B84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5572-E287-4D68-BB45-3798F7651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55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53AB-E1C6-4AE5-897F-82E803200B60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C903-751A-4C58-8A5A-133A7FB19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56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C489-2C6A-414C-8302-9837F9B5E2FC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DAFE-5ACF-43A5-BEAC-E0AD74F0D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96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5632-73DD-4BEE-9650-A22AB21CC6E9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A2F4-D464-4CAB-AAFB-009F5A24ED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53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B947-41E8-45AC-9ACA-50FE589EFE97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F37E-C107-4543-9734-F6EAF935B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10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07E7-91E7-413A-9655-9676F018C61B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9093-9767-4ED8-B813-B587EEBC7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85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3B72-6C6E-4EC7-99D9-96B2BDE066D8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5E96-701D-448B-89EA-49BC03170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11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60F9-5876-45AC-9C3F-4C97A8724AEA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9501-FA9E-4327-BDC4-CB7EF2378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3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F3A7-5DDF-4B81-BC0B-B0A886DB1033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8767E-05C2-47FC-809F-07263472E0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79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C8C8-737A-4CCE-9AAF-1A26AF2B261E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1940-FB5F-4724-840D-03CEC1769B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66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6674-CEAC-4421-B9F4-BA88760E1A2A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EC4D-5A1D-4BB8-AF26-6130C293D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83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C7C7E2-713C-4101-85A8-990E14E1C034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F12D40-3708-414C-9220-6D162181A2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258888" y="1347788"/>
            <a:ext cx="73088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50825" y="1714500"/>
            <a:ext cx="86074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общественных территорий, нуждающихся в благоустройстве в 2027 году, в рамках реализации федерального проекта «Формирование комфортной городской среды» в городе Твери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object 5"/>
          <p:cNvSpPr>
            <a:spLocks noChangeArrowheads="1"/>
          </p:cNvSpPr>
          <p:nvPr/>
        </p:nvSpPr>
        <p:spPr bwMode="auto">
          <a:xfrm>
            <a:off x="338138" y="268288"/>
            <a:ext cx="646112" cy="7921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8888" y="484188"/>
            <a:ext cx="76342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825" y="4786313"/>
            <a:ext cx="86423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58888" y="84138"/>
            <a:ext cx="72009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2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258888" y="1347788"/>
            <a:ext cx="73088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50825" y="1714500"/>
            <a:ext cx="8607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район</a:t>
            </a:r>
          </a:p>
        </p:txBody>
      </p:sp>
      <p:sp>
        <p:nvSpPr>
          <p:cNvPr id="4100" name="object 5"/>
          <p:cNvSpPr>
            <a:spLocks noChangeArrowheads="1"/>
          </p:cNvSpPr>
          <p:nvPr/>
        </p:nvSpPr>
        <p:spPr bwMode="auto">
          <a:xfrm>
            <a:off x="338138" y="268288"/>
            <a:ext cx="646112" cy="7921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8888" y="484188"/>
            <a:ext cx="76342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825" y="4786313"/>
            <a:ext cx="86423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58888" y="84138"/>
            <a:ext cx="72009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2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902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object 5"/>
          <p:cNvSpPr>
            <a:spLocks noChangeArrowheads="1"/>
          </p:cNvSpPr>
          <p:nvPr/>
        </p:nvSpPr>
        <p:spPr bwMode="auto">
          <a:xfrm>
            <a:off x="179512" y="51470"/>
            <a:ext cx="576064" cy="6480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0966" name="Прямоугольник 1"/>
          <p:cNvSpPr>
            <a:spLocks noChangeArrowheads="1"/>
          </p:cNvSpPr>
          <p:nvPr/>
        </p:nvSpPr>
        <p:spPr bwMode="auto">
          <a:xfrm>
            <a:off x="1331640" y="123478"/>
            <a:ext cx="6552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Набережная реки Лазури в районе ул. Лидии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Базановой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92810"/>
            <a:ext cx="6768752" cy="446663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2771800" y="1779662"/>
            <a:ext cx="144016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732240" y="3147814"/>
            <a:ext cx="21602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771800" y="2211710"/>
            <a:ext cx="3960440" cy="144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15816" y="1779662"/>
            <a:ext cx="4032448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76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258888" y="1347788"/>
            <a:ext cx="73088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50825" y="1714500"/>
            <a:ext cx="8607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Заволжский район</a:t>
            </a:r>
          </a:p>
        </p:txBody>
      </p:sp>
      <p:sp>
        <p:nvSpPr>
          <p:cNvPr id="4100" name="object 5"/>
          <p:cNvSpPr>
            <a:spLocks noChangeArrowheads="1"/>
          </p:cNvSpPr>
          <p:nvPr/>
        </p:nvSpPr>
        <p:spPr bwMode="auto">
          <a:xfrm>
            <a:off x="338138" y="268288"/>
            <a:ext cx="646112" cy="7921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8888" y="484188"/>
            <a:ext cx="76342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825" y="4786313"/>
            <a:ext cx="86423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58888" y="84138"/>
            <a:ext cx="72009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2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03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object 5"/>
          <p:cNvSpPr>
            <a:spLocks noChangeArrowheads="1"/>
          </p:cNvSpPr>
          <p:nvPr/>
        </p:nvSpPr>
        <p:spPr bwMode="auto">
          <a:xfrm>
            <a:off x="179512" y="51470"/>
            <a:ext cx="576064" cy="6480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0966" name="Прямоугольник 1"/>
          <p:cNvSpPr>
            <a:spLocks noChangeArrowheads="1"/>
          </p:cNvSpPr>
          <p:nvPr/>
        </p:nvSpPr>
        <p:spPr bwMode="auto">
          <a:xfrm>
            <a:off x="1331640" y="123478"/>
            <a:ext cx="6552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Пешеходная зона по Петербургскому шоссе ( от остановки Вагонзавод до ул. Комарова)</a:t>
            </a:r>
            <a:endParaRPr lang="ru-RU" alt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08253"/>
            <a:ext cx="8243609" cy="432048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63688" y="2283718"/>
            <a:ext cx="6120407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19672" y="2643758"/>
            <a:ext cx="6120407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619672" y="2283718"/>
            <a:ext cx="144016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740079" y="4011910"/>
            <a:ext cx="144016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24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258888" y="1347788"/>
            <a:ext cx="73088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50825" y="1714500"/>
            <a:ext cx="8607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район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object 5"/>
          <p:cNvSpPr>
            <a:spLocks noChangeArrowheads="1"/>
          </p:cNvSpPr>
          <p:nvPr/>
        </p:nvSpPr>
        <p:spPr bwMode="auto">
          <a:xfrm>
            <a:off x="338138" y="268288"/>
            <a:ext cx="646112" cy="7921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8888" y="484188"/>
            <a:ext cx="76342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825" y="4786313"/>
            <a:ext cx="86423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58888" y="84138"/>
            <a:ext cx="72009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2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024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119063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Территория в пос. </a:t>
            </a:r>
            <a:r>
              <a:rPr lang="ru-RU" altLang="ru-RU" sz="2000" b="1" dirty="0" err="1">
                <a:solidFill>
                  <a:prstClr val="black"/>
                </a:solidFill>
                <a:latin typeface="Times New Roman"/>
              </a:rPr>
              <a:t>Химинститута</a:t>
            </a:r>
            <a:r>
              <a:rPr lang="ru-RU" altLang="ru-RU" sz="2000" b="1" dirty="0">
                <a:solidFill>
                  <a:prstClr val="black"/>
                </a:solidFill>
                <a:latin typeface="Times New Roman"/>
              </a:rPr>
              <a:t> напротив д/с № 123</a:t>
            </a:r>
            <a:endParaRPr lang="ru-RU" altLang="ru-RU" sz="2000" b="1" dirty="0">
              <a:solidFill>
                <a:srgbClr val="D6AD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54" y="555525"/>
            <a:ext cx="7876802" cy="444770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851920" y="2571750"/>
            <a:ext cx="792088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34949" y="2599355"/>
            <a:ext cx="16971" cy="764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868891" y="2913416"/>
            <a:ext cx="758146" cy="4504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5">
            <a:extLst>
              <a:ext uri="{FF2B5EF4-FFF2-40B4-BE49-F238E27FC236}">
                <a16:creationId xmlns:a16="http://schemas.microsoft.com/office/drawing/2014/main" id="{F56E5F7C-E7FE-1E30-FBAA-71051DEB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68288"/>
            <a:ext cx="692150" cy="7921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-12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116013" y="-165100"/>
            <a:ext cx="7848600" cy="928688"/>
          </a:xfrm>
        </p:spPr>
        <p:txBody>
          <a:bodyPr>
            <a:noAutofit/>
          </a:bodyPr>
          <a:lstStyle/>
          <a:p>
            <a:pPr lvl="1" eaLnBrk="1" hangingPunct="1">
              <a:defRPr/>
            </a:pPr>
            <a:r>
              <a:rPr lang="ru-RU" sz="1800" b="1" dirty="0">
                <a:latin typeface="Times New Roman"/>
                <a:ea typeface="Calibri"/>
              </a:rPr>
              <a:t>Сквер на ул. Королёва «Южный парк»</a:t>
            </a:r>
            <a:endParaRPr lang="ru-RU" sz="1800" b="1" dirty="0">
              <a:solidFill>
                <a:srgbClr val="D6AD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11510"/>
            <a:ext cx="7344816" cy="466605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275856" y="1131590"/>
            <a:ext cx="1296144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156176" y="3147814"/>
            <a:ext cx="1296144" cy="1872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572000" y="1131590"/>
            <a:ext cx="2880320" cy="2016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275856" y="2834985"/>
            <a:ext cx="2880320" cy="2170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5">
            <a:extLst>
              <a:ext uri="{FF2B5EF4-FFF2-40B4-BE49-F238E27FC236}">
                <a16:creationId xmlns:a16="http://schemas.microsoft.com/office/drawing/2014/main" id="{E4DDF54D-B543-7215-2E6B-6D0C9069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68288"/>
            <a:ext cx="720080" cy="7921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258888" y="1347788"/>
            <a:ext cx="73088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50825" y="1779662"/>
            <a:ext cx="8607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object 5"/>
          <p:cNvSpPr>
            <a:spLocks noChangeArrowheads="1"/>
          </p:cNvSpPr>
          <p:nvPr/>
        </p:nvSpPr>
        <p:spPr bwMode="auto">
          <a:xfrm>
            <a:off x="338138" y="268288"/>
            <a:ext cx="646112" cy="7921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8888" y="484188"/>
            <a:ext cx="76342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825" y="4786313"/>
            <a:ext cx="86423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58888" y="84138"/>
            <a:ext cx="72009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20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33032"/>
      </p:ext>
    </p:extLst>
  </p:cSld>
  <p:clrMapOvr>
    <a:masterClrMapping/>
  </p:clrMapOvr>
  <p:transition/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39269</TotalTime>
  <Words>102</Words>
  <Application>Microsoft Office PowerPoint</Application>
  <PresentationFormat>Экран (16:9)</PresentationFormat>
  <Paragraphs>23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Сквер на ул. Королёва «Южный парк»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Пользователь</cp:lastModifiedBy>
  <cp:revision>2858</cp:revision>
  <cp:lastPrinted>2026-03-26T09:07:37Z</cp:lastPrinted>
  <dcterms:modified xsi:type="dcterms:W3CDTF">2026-04-01T12:04:41Z</dcterms:modified>
</cp:coreProperties>
</file>